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312" r:id="rId3"/>
    <p:sldId id="313" r:id="rId4"/>
    <p:sldId id="314" r:id="rId5"/>
    <p:sldId id="315" r:id="rId6"/>
    <p:sldId id="316" r:id="rId7"/>
    <p:sldId id="317" r:id="rId8"/>
    <p:sldId id="318" r:id="rId9"/>
    <p:sldId id="31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165"/>
    <a:srgbClr val="7724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60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3861B-D6EF-D529-B26D-BE3A84E094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07F4A1-1FAC-5C77-3685-1EF1B67F5E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1B9A9A-A747-74E7-2767-F57D94BDE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BCC42B-3C33-40D5-281F-FFC97A18F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866F7-82B5-1C0C-D7B2-51273E84A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71490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DDE4B-76FD-34DC-09C8-83C1EBA34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F280CF-8681-6754-03C8-200BE4236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8AE00-86CB-0808-303E-A101071D1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E2959-EE89-D821-4299-AA442ECBC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B6E81-17C8-B935-3C58-BA4181B4C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6506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4659EE-4FF2-FF36-2C74-89868C5F53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42EF37-AD41-DBF5-4B80-7D92032779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C87B03-F5F1-CFDA-E300-302DE36A5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40426-EBFF-DF1B-39E2-3EE1CBFE7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235DF-FDE3-CF85-46C6-553FF4640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4116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A41BE-DBEB-D66C-8780-5C19F82B7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23A703-8522-B65D-A10F-94FDCFB11E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7A9B6-532D-4CA3-061F-CFB3AF9A1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63A31-E671-A4AA-6AC3-CE85EC9D1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3DD5C5-4DE9-3F36-28CF-19746624D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5648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6B092-B899-6BDB-B976-4182B915B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9D1D44-FEFD-E807-EAF9-676C4739C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3AAA9-A5C9-2046-30B4-C41440845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382815-8DB6-0719-0FEE-AD29D9381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E9BAB-6ADE-C56E-2DAD-BF8C5345E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5533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5F866-40F4-D229-D22F-9620D58A1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AC783-52AE-BDB9-1842-F9B893A8E3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6811C2-204A-8559-FAE0-04548D90D5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1AE3DC-9C22-54D8-D08D-95FAA4E30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083F93-AD2C-451D-20B7-4BBEB891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BAC019-3398-31E0-2055-CA2AF5466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5240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00C5A-6BF3-F8DE-A796-85FD5E6D3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42F92-E644-87AF-639A-CAC214877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F7A241-EAEA-13FE-3E6E-A247A2C777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18185C-BDFF-F6B4-2BC3-A8AEFB90E5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CB4BDB-1030-9446-3D5C-F3970E37B9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242B5B-AF38-E82F-3D64-B61733F4E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FB9402-517C-7A28-5E55-150F0D2BC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BB2CE0-C709-930B-59D5-7FFD86386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3759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B0970-3231-3365-6C9E-DD4F4A666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3C2003-1505-0B40-611C-2D9A663A6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BA4954-E93A-2CBA-A1FB-02980A352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BD89DF-F9FD-4BF9-5E71-93C1C1B7B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8086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1C2694-A3B5-F9CC-3F92-097334906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672482-0CD8-017D-1A9F-90821FA76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832143-4465-F7F1-D64E-2B63426B0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6112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E97A0-8296-71BD-E407-605D54C16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F7362-E36D-D155-5BFD-752FB50B8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FB291F-4F9B-6396-A2CF-F63ED8B320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330401-5439-052D-5A2F-84E31FC5C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911E71-AA52-9A86-FEB8-8F20CD7C1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9A3619-813C-A163-A403-EB2B19A53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8148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A0318-73A3-1B27-3D05-4AFF9A66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9FB7C0-E310-7894-410E-D6F336FF48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FFF939-8245-46CF-CA37-795F331C6E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B828B3-3B5C-C5C7-6551-A09D74DE5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BF2BA0-635B-7DBD-1DDB-987B5710C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BE3844-A11A-32FC-C204-315078DDD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8933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B60674-35DA-6ABA-5A4E-FD4710F80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675D40-1FED-CA96-C9BE-1D6E2D79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96ED6-D332-7B4B-7074-AE20E9EB8D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3634DD8-D6AB-45D8-BC44-C1F7DE461018}" type="datetimeFigureOut">
              <a:rPr lang="en-IN" smtClean="0"/>
              <a:t>01-08-2025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3F3E1-05EE-936B-D7BA-E432560EB7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1C354-CF52-0137-88DA-1081EF23F8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C5AA33-3E82-4E85-954F-1BF57EEBF4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1315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337FD-FA9A-8290-D384-376759B8B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06628-AC09-003E-22DA-8F0707555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DBACD0-733E-8DB0-5C54-1A1F44CAE6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63090B7-67CC-8AA7-0406-B0359D66B913}"/>
              </a:ext>
            </a:extLst>
          </p:cNvPr>
          <p:cNvSpPr txBox="1">
            <a:spLocks/>
          </p:cNvSpPr>
          <p:nvPr/>
        </p:nvSpPr>
        <p:spPr>
          <a:xfrm>
            <a:off x="2086113" y="3719164"/>
            <a:ext cx="7891346" cy="5595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dirty="0">
                <a:solidFill>
                  <a:srgbClr val="004165"/>
                </a:solidFill>
                <a:latin typeface="Gotham" panose="02000504050000020004" pitchFamily="2" charset="0"/>
              </a:rPr>
              <a:t>Club/Area/Division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536085C8-3435-6F7A-03A9-5EE2B30AAEF3}"/>
              </a:ext>
            </a:extLst>
          </p:cNvPr>
          <p:cNvSpPr txBox="1">
            <a:spLocks/>
          </p:cNvSpPr>
          <p:nvPr/>
        </p:nvSpPr>
        <p:spPr>
          <a:xfrm>
            <a:off x="1257300" y="2743116"/>
            <a:ext cx="9677400" cy="9869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IN" sz="5400" spc="-5" dirty="0">
                <a:latin typeface="Gotham" panose="02000504050000020004" pitchFamily="2" charset="0"/>
              </a:rPr>
              <a:t>Evaluation </a:t>
            </a:r>
            <a:r>
              <a:rPr lang="en-US" sz="5400" spc="-5" dirty="0">
                <a:latin typeface="Gotham" panose="02000504050000020004" pitchFamily="2" charset="0"/>
              </a:rPr>
              <a:t>Contest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9A2FBEE-4C9E-CAEE-BE0D-1EC140F83F83}"/>
              </a:ext>
            </a:extLst>
          </p:cNvPr>
          <p:cNvCxnSpPr/>
          <p:nvPr/>
        </p:nvCxnSpPr>
        <p:spPr>
          <a:xfrm>
            <a:off x="1484670" y="2281084"/>
            <a:ext cx="9379974" cy="0"/>
          </a:xfrm>
          <a:prstGeom prst="line">
            <a:avLst/>
          </a:prstGeom>
          <a:ln>
            <a:solidFill>
              <a:srgbClr val="004165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DA88F0C9-0EA9-7F88-37EB-6A2E6CB46A94}"/>
              </a:ext>
            </a:extLst>
          </p:cNvPr>
          <p:cNvSpPr txBox="1">
            <a:spLocks/>
          </p:cNvSpPr>
          <p:nvPr/>
        </p:nvSpPr>
        <p:spPr>
          <a:xfrm>
            <a:off x="1983177" y="4528374"/>
            <a:ext cx="7891346" cy="5595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solidFill>
                  <a:srgbClr val="004165"/>
                </a:solidFill>
                <a:latin typeface="Gotham" panose="02000504050000020004" pitchFamily="2" charset="0"/>
              </a:rPr>
              <a:t>Ballot Counters Briefing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rgbClr val="004165"/>
                </a:solidFill>
                <a:latin typeface="Gotham" panose="02000504050000020004" pitchFamily="2" charset="0"/>
              </a:rPr>
              <a:t>Date</a:t>
            </a:r>
          </a:p>
        </p:txBody>
      </p:sp>
      <p:pic>
        <p:nvPicPr>
          <p:cNvPr id="10" name="Picture 9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B3ACB844-8443-37DD-526A-AAFAA2DBC6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524" y="-617805"/>
            <a:ext cx="3892266" cy="463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549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589651"/>
            <a:ext cx="5877231" cy="4201549"/>
          </a:xfrm>
        </p:spPr>
        <p:txBody>
          <a:bodyPr>
            <a:normAutofit/>
          </a:bodyPr>
          <a:lstStyle/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r>
              <a:rPr lang="en-US" sz="2000" spc="-5" dirty="0">
                <a:solidFill>
                  <a:srgbClr val="333333"/>
                </a:solidFill>
                <a:latin typeface="Arial MT"/>
                <a:cs typeface="Arial MT"/>
              </a:rPr>
              <a:t>You will be responsible for collecting ballots from the voting judges. Judges will be equally assigned to both Ballot Counters.</a:t>
            </a:r>
          </a:p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endParaRPr lang="en-US" sz="2000" spc="-5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r>
              <a:rPr lang="en-US" sz="2000" spc="-5" dirty="0">
                <a:solidFill>
                  <a:srgbClr val="333333"/>
                </a:solidFill>
                <a:latin typeface="Arial MT"/>
                <a:cs typeface="Arial MT"/>
              </a:rPr>
              <a:t>The names of the judges will be shared with you in advance.</a:t>
            </a:r>
          </a:p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endParaRPr lang="en-US" sz="2000" spc="-5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r>
              <a:rPr lang="en-US" sz="2000" spc="-5" dirty="0">
                <a:solidFill>
                  <a:srgbClr val="333333"/>
                </a:solidFill>
                <a:latin typeface="Arial MT"/>
                <a:cs typeface="Arial MT"/>
              </a:rPr>
              <a:t>The Timer’s Sheet will be collected by the Chief Judge.</a:t>
            </a:r>
          </a:p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endParaRPr lang="en-US" sz="2000" spc="-5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5600" marR="407034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1300" algn="l"/>
              </a:tabLst>
            </a:pPr>
            <a:r>
              <a:rPr lang="en-US" sz="2000" spc="-5" dirty="0">
                <a:solidFill>
                  <a:srgbClr val="333333"/>
                </a:solidFill>
                <a:latin typeface="Arial MT"/>
                <a:cs typeface="Arial MT"/>
              </a:rPr>
              <a:t>The ballot from the Tie-Breaking Judge will be collected only by the Chief Judge.</a:t>
            </a:r>
            <a:endParaRPr lang="en-US" sz="2000" dirty="0">
              <a:latin typeface="Arial MT"/>
              <a:cs typeface="Arial M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2" name="object 4">
            <a:extLst>
              <a:ext uri="{FF2B5EF4-FFF2-40B4-BE49-F238E27FC236}">
                <a16:creationId xmlns:a16="http://schemas.microsoft.com/office/drawing/2014/main" id="{6ADF1D36-DB4A-B0CF-2F76-9E750818618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075931" y="1431036"/>
            <a:ext cx="4277868" cy="39959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1DAFA73-6C7F-4822-64FA-2F5C8F590D11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594852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601929" cy="4201549"/>
          </a:xfrm>
        </p:spPr>
        <p:txBody>
          <a:bodyPr>
            <a:normAutofit/>
          </a:bodyPr>
          <a:lstStyle/>
          <a:p>
            <a:pPr marL="355600" marR="177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06780" algn="l"/>
                <a:tab pos="1652270" algn="l"/>
                <a:tab pos="2614295" algn="l"/>
                <a:tab pos="3388360" algn="l"/>
                <a:tab pos="4679315" algn="l"/>
              </a:tabLst>
            </a:pPr>
            <a:r>
              <a:rPr lang="en-US" sz="2000" dirty="0">
                <a:latin typeface="Arial MT"/>
                <a:cs typeface="Arial MT"/>
              </a:rPr>
              <a:t>You shall collect the ballot from each assigned Voting Judge through WhatsApp for online contest.</a:t>
            </a:r>
          </a:p>
          <a:p>
            <a:pPr marL="355600" marR="177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06780" algn="l"/>
                <a:tab pos="1652270" algn="l"/>
                <a:tab pos="2614295" algn="l"/>
                <a:tab pos="3388360" algn="l"/>
                <a:tab pos="4679315" algn="l"/>
              </a:tabLst>
            </a:pPr>
            <a:endParaRPr lang="en-US" sz="2000" dirty="0">
              <a:latin typeface="Arial MT"/>
              <a:cs typeface="Arial MT"/>
            </a:endParaRPr>
          </a:p>
          <a:p>
            <a:pPr marL="355600" marR="177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06780" algn="l"/>
                <a:tab pos="1652270" algn="l"/>
                <a:tab pos="2614295" algn="l"/>
                <a:tab pos="3388360" algn="l"/>
                <a:tab pos="4679315" algn="l"/>
              </a:tabLst>
            </a:pPr>
            <a:r>
              <a:rPr lang="en-US" sz="2000" dirty="0">
                <a:latin typeface="Arial MT"/>
                <a:cs typeface="Arial MT"/>
              </a:rPr>
              <a:t>Please verify that the ballots are signed and include the name of the Judge.</a:t>
            </a:r>
          </a:p>
          <a:p>
            <a:pPr marL="355600" marR="177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06780" algn="l"/>
                <a:tab pos="1652270" algn="l"/>
                <a:tab pos="2614295" algn="l"/>
                <a:tab pos="3388360" algn="l"/>
                <a:tab pos="4679315" algn="l"/>
              </a:tabLst>
            </a:pPr>
            <a:endParaRPr lang="en-US" sz="2000" dirty="0">
              <a:latin typeface="Arial MT"/>
              <a:cs typeface="Arial MT"/>
            </a:endParaRPr>
          </a:p>
          <a:p>
            <a:pPr marL="355600" marR="177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06780" algn="l"/>
                <a:tab pos="1652270" algn="l"/>
                <a:tab pos="2614295" algn="l"/>
                <a:tab pos="3388360" algn="l"/>
                <a:tab pos="4679315" algn="l"/>
              </a:tabLst>
            </a:pPr>
            <a:r>
              <a:rPr lang="en-US" sz="2000" dirty="0">
                <a:latin typeface="Arial MT"/>
                <a:cs typeface="Arial MT"/>
              </a:rPr>
              <a:t>Unsigned ballots will be discarded.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E3159B3-AC3D-44AD-3EF8-ED53D87B35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3034" y="1862138"/>
            <a:ext cx="5523730" cy="156686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A9F7B2F-D4B1-DDAC-29CA-5A0819E2F783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265016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601929" cy="4201549"/>
          </a:xfrm>
        </p:spPr>
        <p:txBody>
          <a:bodyPr>
            <a:normAutofit fontScale="92500" lnSpcReduction="10000"/>
          </a:bodyPr>
          <a:lstStyle/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r>
              <a:rPr lang="en-US" sz="1800" dirty="0">
                <a:latin typeface="Arial MT"/>
                <a:cs typeface="Arial MT"/>
              </a:rPr>
              <a:t>Once the ballots are collected, the Ballot Counters, along with the Chief Judge, will proceed to the breakout room or holding area.</a:t>
            </a: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r>
              <a:rPr lang="en-US" sz="1800" dirty="0">
                <a:latin typeface="Arial MT"/>
                <a:cs typeface="Arial MT"/>
              </a:rPr>
              <a:t>Each Ballot Counter will tally the scores independently.</a:t>
            </a: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r>
              <a:rPr lang="en-US" sz="1800" dirty="0">
                <a:latin typeface="Arial MT"/>
                <a:cs typeface="Arial MT"/>
              </a:rPr>
              <a:t>The individual Counters' Tally Sheets will be collated in the breakout room/holding area, and the ballot counting process will be completed.</a:t>
            </a: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r>
              <a:rPr lang="en-US" sz="1800" dirty="0">
                <a:latin typeface="Arial MT"/>
                <a:cs typeface="Arial MT"/>
              </a:rPr>
              <a:t>The Chief Judge will inform the team if there are any time disqualifications.</a:t>
            </a: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endParaRPr lang="en-US" sz="1800" dirty="0">
              <a:latin typeface="Arial MT"/>
              <a:cs typeface="Arial MT"/>
            </a:endParaRP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r>
              <a:rPr lang="en-US" sz="1800" dirty="0">
                <a:latin typeface="Arial MT"/>
                <a:cs typeface="Arial MT"/>
              </a:rPr>
              <a:t>The final Tally Sheet will be filled by identifying all qualified contestants and valid ballots, and the final scores will be calculated.</a:t>
            </a:r>
          </a:p>
          <a:p>
            <a:pPr marL="298450" marR="5080" indent="-28575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946785" algn="l"/>
              </a:tabLst>
            </a:pPr>
            <a:endParaRPr lang="en-US" sz="1800" dirty="0">
              <a:latin typeface="Arial MT"/>
              <a:cs typeface="Arial M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2E0581-3988-6815-9BB1-7A2BE4828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1143000"/>
            <a:ext cx="3615241" cy="43346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8BB0921-B04A-01EE-4276-FB6914456810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85286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601929" cy="4201549"/>
          </a:xfrm>
        </p:spPr>
        <p:txBody>
          <a:bodyPr>
            <a:normAutofit/>
          </a:bodyPr>
          <a:lstStyle/>
          <a:p>
            <a:pPr marL="35560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2486025" algn="l"/>
              </a:tabLst>
            </a:pPr>
            <a:r>
              <a:rPr lang="en-US" sz="2200" dirty="0">
                <a:latin typeface="Arial MT"/>
                <a:cs typeface="Arial MT"/>
              </a:rPr>
              <a:t>Write the names of the contestants across the top of the Tally Sheet.</a:t>
            </a:r>
          </a:p>
          <a:p>
            <a:pPr marL="35560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2486025" algn="l"/>
              </a:tabLst>
            </a:pPr>
            <a:endParaRPr lang="en-US" sz="2200" dirty="0">
              <a:latin typeface="Arial MT"/>
              <a:cs typeface="Arial MT"/>
            </a:endParaRPr>
          </a:p>
          <a:p>
            <a:pPr marL="35560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2486025" algn="l"/>
              </a:tabLst>
            </a:pPr>
            <a:r>
              <a:rPr lang="en-US" sz="2200" dirty="0">
                <a:latin typeface="Arial MT"/>
                <a:cs typeface="Arial MT"/>
              </a:rPr>
              <a:t>Write the names of the judges in the column on the left.</a:t>
            </a:r>
          </a:p>
          <a:p>
            <a:pPr marL="35560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2486025" algn="l"/>
              </a:tabLst>
            </a:pPr>
            <a:endParaRPr lang="en-US" sz="2200" dirty="0">
              <a:latin typeface="Arial MT"/>
              <a:cs typeface="Arial MT"/>
            </a:endParaRPr>
          </a:p>
          <a:p>
            <a:pPr marL="35560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  <a:tab pos="2486025" algn="l"/>
              </a:tabLst>
            </a:pPr>
            <a:r>
              <a:rPr lang="en-US" sz="2200" dirty="0">
                <a:latin typeface="Arial MT"/>
                <a:cs typeface="Arial MT"/>
              </a:rPr>
              <a:t>Under each contestant's name, enter the points awarded by each judge.</a:t>
            </a:r>
          </a:p>
          <a:p>
            <a:pPr marL="800100" indent="-4572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ü"/>
              <a:tabLst>
                <a:tab pos="240665" algn="l"/>
                <a:tab pos="241300" algn="l"/>
                <a:tab pos="2486025" algn="l"/>
              </a:tabLst>
            </a:pPr>
            <a:r>
              <a:rPr lang="en-US" sz="2200" dirty="0">
                <a:latin typeface="Arial MT"/>
                <a:cs typeface="Arial MT"/>
              </a:rPr>
              <a:t>3 points for First Place</a:t>
            </a:r>
          </a:p>
          <a:p>
            <a:pPr marL="800100" indent="-4572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ü"/>
              <a:tabLst>
                <a:tab pos="240665" algn="l"/>
                <a:tab pos="241300" algn="l"/>
                <a:tab pos="2486025" algn="l"/>
              </a:tabLst>
            </a:pPr>
            <a:r>
              <a:rPr lang="en-US" sz="2200" dirty="0">
                <a:latin typeface="Arial MT"/>
                <a:cs typeface="Arial MT"/>
              </a:rPr>
              <a:t>2 points for Second Place</a:t>
            </a:r>
          </a:p>
          <a:p>
            <a:pPr marL="800100" indent="-4572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ü"/>
              <a:tabLst>
                <a:tab pos="240665" algn="l"/>
                <a:tab pos="241300" algn="l"/>
                <a:tab pos="2486025" algn="l"/>
              </a:tabLst>
            </a:pPr>
            <a:r>
              <a:rPr lang="en-US" sz="2200" dirty="0">
                <a:latin typeface="Arial MT"/>
                <a:cs typeface="Arial MT"/>
              </a:rPr>
              <a:t>1 point for Third Place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2E0581-3988-6815-9BB1-7A2BE4828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4865" y="1396182"/>
            <a:ext cx="3615241" cy="43346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5445893-05C1-0E95-5430-71F9EEE48800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1040083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601929" cy="4201549"/>
          </a:xfrm>
        </p:spPr>
        <p:txBody>
          <a:bodyPr>
            <a:normAutofit fontScale="92500"/>
          </a:bodyPr>
          <a:lstStyle/>
          <a:p>
            <a:pPr marL="355600" indent="-342900" algn="just">
              <a:lnSpc>
                <a:spcPct val="100000"/>
              </a:lnSpc>
              <a:spcBef>
                <a:spcPts val="1105"/>
              </a:spcBef>
              <a:buClr>
                <a:srgbClr val="333333"/>
              </a:buClr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spc="-5" dirty="0">
                <a:solidFill>
                  <a:srgbClr val="333333"/>
                </a:solidFill>
                <a:latin typeface="Arial MT"/>
                <a:cs typeface="Arial MT"/>
              </a:rPr>
              <a:t>Add up the scores for each contestant.</a:t>
            </a:r>
          </a:p>
          <a:p>
            <a:pPr marL="355600" indent="-342900" algn="just">
              <a:lnSpc>
                <a:spcPct val="100000"/>
              </a:lnSpc>
              <a:spcBef>
                <a:spcPts val="1105"/>
              </a:spcBef>
              <a:buClr>
                <a:srgbClr val="333333"/>
              </a:buClr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spc="-5" dirty="0">
                <a:solidFill>
                  <a:srgbClr val="333333"/>
                </a:solidFill>
                <a:latin typeface="Arial MT"/>
                <a:cs typeface="Arial MT"/>
              </a:rPr>
              <a:t>Once all Tally Sheets are complete, compare the totals to ensure consistency. If discrepancies are found, resolve them before proceeding.</a:t>
            </a:r>
          </a:p>
          <a:p>
            <a:pPr marL="355600" indent="-342900" algn="just">
              <a:lnSpc>
                <a:spcPct val="100000"/>
              </a:lnSpc>
              <a:spcBef>
                <a:spcPts val="1105"/>
              </a:spcBef>
              <a:buClr>
                <a:srgbClr val="333333"/>
              </a:buClr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spc="-5" dirty="0">
                <a:solidFill>
                  <a:srgbClr val="333333"/>
                </a:solidFill>
                <a:latin typeface="Arial MT"/>
                <a:cs typeface="Arial MT"/>
              </a:rPr>
              <a:t>In case of a tie for any of the top 3 positions, the ranking on the Tie-Breaking Judge’s ballot will be used by the Chief Judge to determine the final result.</a:t>
            </a:r>
          </a:p>
          <a:p>
            <a:pPr marL="355600" indent="-342900" algn="just">
              <a:lnSpc>
                <a:spcPct val="100000"/>
              </a:lnSpc>
              <a:spcBef>
                <a:spcPts val="1105"/>
              </a:spcBef>
              <a:buClr>
                <a:srgbClr val="333333"/>
              </a:buClr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spc="-5" dirty="0">
                <a:solidFill>
                  <a:srgbClr val="333333"/>
                </a:solidFill>
                <a:latin typeface="Arial MT"/>
                <a:cs typeface="Arial MT"/>
              </a:rPr>
              <a:t>The Chief Judge will disclose the necessary details from the Tie-Breaking Judge’s ballot to break the tie.</a:t>
            </a:r>
            <a:endParaRPr lang="en-US" sz="2200" dirty="0">
              <a:latin typeface="Arial MT"/>
              <a:cs typeface="Arial M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2E0581-3988-6815-9BB1-7A2BE4828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4865" y="1396182"/>
            <a:ext cx="3615241" cy="43346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1691564-AC4A-5437-902A-77C5D3BC21DA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491381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0F235-C1B8-78A0-E9B9-132291587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5601929" cy="4201549"/>
          </a:xfrm>
        </p:spPr>
        <p:txBody>
          <a:bodyPr>
            <a:normAutofit fontScale="92500" lnSpcReduction="10000"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dirty="0">
                <a:latin typeface="Arial MT"/>
                <a:cs typeface="Arial MT"/>
              </a:rPr>
              <a:t>Once all discrepancies are resolved and ties are broken, write the names of the top 3 winners on the Tally Sheet.</a:t>
            </a: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endParaRPr lang="en-US" sz="2200" dirty="0">
              <a:latin typeface="Arial MT"/>
              <a:cs typeface="Arial MT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dirty="0">
                <a:latin typeface="Arial MT"/>
                <a:cs typeface="Arial MT"/>
              </a:rPr>
              <a:t>Keep the Tally Sheet with you until the results are officially announced.</a:t>
            </a: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endParaRPr lang="en-US" sz="2200" dirty="0">
              <a:latin typeface="Arial MT"/>
              <a:cs typeface="Arial MT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dirty="0">
                <a:latin typeface="Arial MT"/>
                <a:cs typeface="Arial MT"/>
              </a:rPr>
              <a:t>If the winner announcement at the end of the contest is incorrect, immediately interrupt the proceedings to ensure the correct results are declared.</a:t>
            </a: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endParaRPr lang="en-US" sz="2200" dirty="0">
              <a:latin typeface="Arial MT"/>
              <a:cs typeface="Arial MT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95"/>
              </a:spcBef>
              <a:buFont typeface="Wingdings" panose="05000000000000000000" pitchFamily="2" charset="2"/>
              <a:buChar char="§"/>
              <a:tabLst>
                <a:tab pos="240665" algn="l"/>
                <a:tab pos="241300" algn="l"/>
              </a:tabLst>
            </a:pPr>
            <a:r>
              <a:rPr lang="en-US" sz="2200" dirty="0">
                <a:latin typeface="Arial MT"/>
                <a:cs typeface="Arial MT"/>
              </a:rPr>
              <a:t>You must remain present until the results are announced.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2E0581-3988-6815-9BB1-7A2BE4828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4865" y="1396182"/>
            <a:ext cx="3615241" cy="43346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AF22593-C1E6-EC7E-9B8F-A81B9142CA82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637463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09671" cy="1031056"/>
          </a:xfrm>
        </p:spPr>
        <p:txBody>
          <a:bodyPr/>
          <a:lstStyle/>
          <a:p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9" name="object 3">
            <a:extLst>
              <a:ext uri="{FF2B5EF4-FFF2-40B4-BE49-F238E27FC236}">
                <a16:creationId xmlns:a16="http://schemas.microsoft.com/office/drawing/2014/main" id="{1B04374F-0AA9-4378-79C1-FC10F61F4AE9}"/>
              </a:ext>
            </a:extLst>
          </p:cNvPr>
          <p:cNvSpPr txBox="1"/>
          <p:nvPr/>
        </p:nvSpPr>
        <p:spPr>
          <a:xfrm>
            <a:off x="1067596" y="1639110"/>
            <a:ext cx="10298396" cy="3118803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Contest starts at: (Details of contest date and time to be inserted)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Please ensure you join by __ AM/PM  at the latest. Your presence is required till the end of the contest.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All the best!!!</a:t>
            </a: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endParaRPr lang="en-US" sz="2400" dirty="0">
              <a:solidFill>
                <a:srgbClr val="333333"/>
              </a:solidFill>
              <a:latin typeface="Arial MT"/>
              <a:cs typeface="Arial MT"/>
            </a:endParaRPr>
          </a:p>
          <a:p>
            <a:pPr marL="354965" indent="-342900" algn="just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§"/>
              <a:tabLst>
                <a:tab pos="197485" algn="l"/>
              </a:tabLst>
            </a:pPr>
            <a:r>
              <a:rPr lang="en-US" sz="2400" dirty="0">
                <a:solidFill>
                  <a:srgbClr val="333333"/>
                </a:solidFill>
                <a:latin typeface="Arial MT"/>
                <a:cs typeface="Arial MT"/>
              </a:rPr>
              <a:t>The image of the agenda will be shared separately.</a:t>
            </a:r>
            <a:endParaRPr lang="en-US" sz="2400" dirty="0">
              <a:latin typeface="Arial MT"/>
              <a:cs typeface="Arial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C0EC47-A96E-B066-CD11-E8B6015470DC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2196589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9F65BC-F8F6-0B95-5A00-26076267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548" y="2491038"/>
            <a:ext cx="11009671" cy="1031056"/>
          </a:xfrm>
        </p:spPr>
        <p:txBody>
          <a:bodyPr/>
          <a:lstStyle/>
          <a:p>
            <a:pPr algn="ctr"/>
            <a:r>
              <a:rPr lang="en-IN" sz="4400" b="1" spc="-5" dirty="0">
                <a:latin typeface="Gotham" panose="02000504050000020004" pitchFamily="2" charset="0"/>
              </a:rPr>
              <a:t>Evaluation Contest</a:t>
            </a:r>
            <a:endParaRPr lang="en-IN" b="1" dirty="0">
              <a:solidFill>
                <a:srgbClr val="004165"/>
              </a:solidFill>
              <a:latin typeface="Gotham" panose="0200050405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664D2-86C3-F380-D8C5-A617C645485D}"/>
              </a:ext>
            </a:extLst>
          </p:cNvPr>
          <p:cNvSpPr/>
          <p:nvPr/>
        </p:nvSpPr>
        <p:spPr>
          <a:xfrm>
            <a:off x="0" y="0"/>
            <a:ext cx="353962" cy="6858000"/>
          </a:xfrm>
          <a:prstGeom prst="rect">
            <a:avLst/>
          </a:prstGeom>
          <a:solidFill>
            <a:srgbClr val="00416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4165"/>
              </a:solidFill>
            </a:endParaRPr>
          </a:p>
        </p:txBody>
      </p:sp>
      <p:pic>
        <p:nvPicPr>
          <p:cNvPr id="7" name="Picture 6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C52B29F8-F181-5FD1-D6DB-90402B6C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842" y="3851434"/>
            <a:ext cx="3892266" cy="5037050"/>
          </a:xfrm>
          <a:prstGeom prst="rect">
            <a:avLst/>
          </a:prstGeo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BFF9D7D2-1763-6D36-76F2-02336F17F454}"/>
              </a:ext>
            </a:extLst>
          </p:cNvPr>
          <p:cNvSpPr txBox="1"/>
          <p:nvPr/>
        </p:nvSpPr>
        <p:spPr>
          <a:xfrm>
            <a:off x="4171323" y="3423112"/>
            <a:ext cx="4379175" cy="4283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-5" dirty="0">
                <a:solidFill>
                  <a:srgbClr val="333333"/>
                </a:solidFill>
                <a:latin typeface="Arial MT"/>
                <a:cs typeface="Arial MT"/>
              </a:rPr>
              <a:t>Thank</a:t>
            </a:r>
            <a:r>
              <a:rPr sz="2700" spc="-40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sz="2700" spc="-5" dirty="0">
                <a:solidFill>
                  <a:srgbClr val="333333"/>
                </a:solidFill>
                <a:latin typeface="Arial MT"/>
                <a:cs typeface="Arial MT"/>
              </a:rPr>
              <a:t>You</a:t>
            </a:r>
            <a:r>
              <a:rPr lang="en-US" sz="2700" spc="-5" dirty="0">
                <a:solidFill>
                  <a:srgbClr val="333333"/>
                </a:solidFill>
                <a:latin typeface="Arial MT"/>
                <a:cs typeface="Arial MT"/>
              </a:rPr>
              <a:t>,</a:t>
            </a:r>
            <a:r>
              <a:rPr sz="2700" spc="-35" dirty="0">
                <a:solidFill>
                  <a:srgbClr val="333333"/>
                </a:solidFill>
                <a:latin typeface="Arial MT"/>
                <a:cs typeface="Arial MT"/>
              </a:rPr>
              <a:t> </a:t>
            </a:r>
            <a:r>
              <a:rPr lang="en-US" sz="2700" dirty="0">
                <a:solidFill>
                  <a:srgbClr val="333333"/>
                </a:solidFill>
                <a:latin typeface="Arial MT"/>
                <a:cs typeface="Arial MT"/>
              </a:rPr>
              <a:t>Ballot Counters.</a:t>
            </a:r>
            <a:endParaRPr sz="2700" dirty="0">
              <a:latin typeface="Arial MT"/>
              <a:cs typeface="Arial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6BAFB2-2711-3295-FDDC-0CDAED009A4B}"/>
              </a:ext>
            </a:extLst>
          </p:cNvPr>
          <p:cNvSpPr txBox="1"/>
          <p:nvPr/>
        </p:nvSpPr>
        <p:spPr>
          <a:xfrm>
            <a:off x="66778" y="6077572"/>
            <a:ext cx="3710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DISTRICT 98</a:t>
            </a:r>
          </a:p>
          <a:p>
            <a:pPr algn="ctr"/>
            <a:r>
              <a:rPr lang="en-IN" sz="1600" b="1" dirty="0">
                <a:solidFill>
                  <a:srgbClr val="004165"/>
                </a:solidFill>
                <a:latin typeface="Gotham" panose="02000504050000020004" pitchFamily="2" charset="0"/>
              </a:rPr>
              <a:t>#celebrating10yearsofsuccessfulyou</a:t>
            </a:r>
          </a:p>
        </p:txBody>
      </p:sp>
    </p:spTree>
    <p:extLst>
      <p:ext uri="{BB962C8B-B14F-4D97-AF65-F5344CB8AC3E}">
        <p14:creationId xmlns:p14="http://schemas.microsoft.com/office/powerpoint/2010/main" val="3564919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524</Words>
  <Application>Microsoft Office PowerPoint</Application>
  <PresentationFormat>Widescreen</PresentationFormat>
  <Paragraphs>76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Aptos</vt:lpstr>
      <vt:lpstr>Aptos Display</vt:lpstr>
      <vt:lpstr>Arial</vt:lpstr>
      <vt:lpstr>Arial MT</vt:lpstr>
      <vt:lpstr>Gotham</vt:lpstr>
      <vt:lpstr>Wingdings</vt:lpstr>
      <vt:lpstr>Office Theme</vt:lpstr>
      <vt:lpstr>PowerPoint Presentation</vt:lpstr>
      <vt:lpstr>Evaluation Contest</vt:lpstr>
      <vt:lpstr>Evaluation Contest</vt:lpstr>
      <vt:lpstr>Evaluation Contest</vt:lpstr>
      <vt:lpstr>Evaluation Contest</vt:lpstr>
      <vt:lpstr>Evaluation Contest</vt:lpstr>
      <vt:lpstr>Evaluation Contest</vt:lpstr>
      <vt:lpstr>Evaluation Contest</vt:lpstr>
      <vt:lpstr>Evaluation Contest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Akshay Singh</dc:creator>
  <cp:lastModifiedBy>Sharmin Italiya</cp:lastModifiedBy>
  <cp:revision>18</cp:revision>
  <dcterms:created xsi:type="dcterms:W3CDTF">2024-06-17T17:05:05Z</dcterms:created>
  <dcterms:modified xsi:type="dcterms:W3CDTF">2025-08-01T08:37:43Z</dcterms:modified>
</cp:coreProperties>
</file>